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92" r:id="rId2"/>
    <p:sldMasterId id="2147483676" r:id="rId3"/>
    <p:sldMasterId id="2147483704" r:id="rId4"/>
    <p:sldMasterId id="2147483702" r:id="rId5"/>
    <p:sldMasterId id="2147483666" r:id="rId6"/>
    <p:sldMasterId id="2147483694" r:id="rId7"/>
    <p:sldMasterId id="2147483678" r:id="rId8"/>
    <p:sldMasterId id="2147483668" r:id="rId9"/>
    <p:sldMasterId id="2147483700" r:id="rId10"/>
    <p:sldMasterId id="2147483662" r:id="rId11"/>
    <p:sldMasterId id="2147483710" r:id="rId12"/>
    <p:sldMasterId id="2147483712" r:id="rId13"/>
    <p:sldMasterId id="2147483714" r:id="rId14"/>
    <p:sldMasterId id="2147483664" r:id="rId15"/>
    <p:sldMasterId id="2147483670" r:id="rId16"/>
    <p:sldMasterId id="2147483734" r:id="rId17"/>
    <p:sldMasterId id="2147483736" r:id="rId18"/>
    <p:sldMasterId id="2147483738" r:id="rId19"/>
    <p:sldMasterId id="2147483740" r:id="rId20"/>
  </p:sldMasterIdLst>
  <p:handoutMasterIdLst>
    <p:handoutMasterId r:id="rId31"/>
  </p:handoutMasterIdLst>
  <p:sldIdLst>
    <p:sldId id="257" r:id="rId21"/>
    <p:sldId id="258" r:id="rId22"/>
    <p:sldId id="259" r:id="rId23"/>
    <p:sldId id="260" r:id="rId24"/>
    <p:sldId id="261" r:id="rId25"/>
    <p:sldId id="262" r:id="rId26"/>
    <p:sldId id="265" r:id="rId27"/>
    <p:sldId id="266" r:id="rId28"/>
    <p:sldId id="264" r:id="rId29"/>
    <p:sldId id="263" r:id="rId30"/>
  </p:sldIdLst>
  <p:sldSz cx="9144000" cy="6858000" type="screen4x3"/>
  <p:notesSz cx="6858000" cy="9144000"/>
  <p:defaultTextStyle>
    <a:defPPr>
      <a:defRPr lang="en-US"/>
    </a:defPPr>
    <a:lvl1pPr marL="0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6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5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9A"/>
    <a:srgbClr val="005294"/>
    <a:srgbClr val="004F8E"/>
    <a:srgbClr val="005191"/>
    <a:srgbClr val="0E3C75"/>
    <a:srgbClr val="CA0C11"/>
    <a:srgbClr val="A40418"/>
    <a:srgbClr val="D5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9" autoAdjust="0"/>
    <p:restoredTop sz="95952" autoAdjust="0"/>
  </p:normalViewPr>
  <p:slideViewPr>
    <p:cSldViewPr snapToGrid="0" snapToObjects="1">
      <p:cViewPr varScale="1">
        <p:scale>
          <a:sx n="116" d="100"/>
          <a:sy n="116" d="100"/>
        </p:scale>
        <p:origin x="432" y="176"/>
      </p:cViewPr>
      <p:guideLst>
        <p:guide orient="horz"/>
        <p:guide pos="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A92B4-A197-3248-B266-3770BCE0E9B5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29FAD696-4446-1041-A389-2418D38DAFBD}">
      <dgm:prSet phldrT="[Text]"/>
      <dgm:spPr/>
      <dgm:t>
        <a:bodyPr/>
        <a:lstStyle/>
        <a:p>
          <a:r>
            <a:rPr lang="en-GB" dirty="0"/>
            <a:t>Thesis statement</a:t>
          </a:r>
        </a:p>
      </dgm:t>
    </dgm:pt>
    <dgm:pt modelId="{5021979B-EDEA-FE44-A4CA-861C9E9A2E8D}" type="parTrans" cxnId="{4DF803C4-6F77-D44B-9C9D-B551AD6C0550}">
      <dgm:prSet/>
      <dgm:spPr/>
      <dgm:t>
        <a:bodyPr/>
        <a:lstStyle/>
        <a:p>
          <a:endParaRPr lang="en-GB"/>
        </a:p>
      </dgm:t>
    </dgm:pt>
    <dgm:pt modelId="{2874F19A-47CA-B944-A654-E5C43996EA91}" type="sibTrans" cxnId="{4DF803C4-6F77-D44B-9C9D-B551AD6C0550}">
      <dgm:prSet/>
      <dgm:spPr/>
      <dgm:t>
        <a:bodyPr/>
        <a:lstStyle/>
        <a:p>
          <a:endParaRPr lang="en-GB"/>
        </a:p>
      </dgm:t>
    </dgm:pt>
    <dgm:pt modelId="{3600F4C1-45E4-C14A-8C10-055BD8337CE6}">
      <dgm:prSet phldrT="[Text]"/>
      <dgm:spPr/>
      <dgm:t>
        <a:bodyPr/>
        <a:lstStyle/>
        <a:p>
          <a:r>
            <a:rPr lang="en-GB" dirty="0"/>
            <a:t>Topic sentences, stats/facts/etc</a:t>
          </a:r>
        </a:p>
      </dgm:t>
    </dgm:pt>
    <dgm:pt modelId="{2B0A1999-AA51-C342-BBB0-2A3D9435CCDB}" type="parTrans" cxnId="{E0FCFD5D-F1F0-E244-9F3B-362516053C40}">
      <dgm:prSet/>
      <dgm:spPr/>
      <dgm:t>
        <a:bodyPr/>
        <a:lstStyle/>
        <a:p>
          <a:endParaRPr lang="en-GB"/>
        </a:p>
      </dgm:t>
    </dgm:pt>
    <dgm:pt modelId="{D736D202-AAF6-9643-8244-48189B4D9B62}" type="sibTrans" cxnId="{E0FCFD5D-F1F0-E244-9F3B-362516053C40}">
      <dgm:prSet/>
      <dgm:spPr/>
      <dgm:t>
        <a:bodyPr/>
        <a:lstStyle/>
        <a:p>
          <a:endParaRPr lang="en-GB"/>
        </a:p>
      </dgm:t>
    </dgm:pt>
    <dgm:pt modelId="{51D248E6-587C-6C4F-96DF-1536F0FBE7B9}">
      <dgm:prSet phldrT="[Text]"/>
      <dgm:spPr/>
      <dgm:t>
        <a:bodyPr/>
        <a:lstStyle/>
        <a:p>
          <a:r>
            <a:rPr lang="en-GB" dirty="0"/>
            <a:t>Plan of action/Broaden</a:t>
          </a:r>
        </a:p>
      </dgm:t>
    </dgm:pt>
    <dgm:pt modelId="{92B2354D-1570-C84E-BA04-C50AE075A6B7}" type="parTrans" cxnId="{FB89F665-C1AB-014D-A2B7-C4CED17A4038}">
      <dgm:prSet/>
      <dgm:spPr/>
      <dgm:t>
        <a:bodyPr/>
        <a:lstStyle/>
        <a:p>
          <a:endParaRPr lang="en-GB"/>
        </a:p>
      </dgm:t>
    </dgm:pt>
    <dgm:pt modelId="{535AF6C0-11C2-A949-A3DE-8E8EC63E444B}" type="sibTrans" cxnId="{FB89F665-C1AB-014D-A2B7-C4CED17A4038}">
      <dgm:prSet/>
      <dgm:spPr/>
      <dgm:t>
        <a:bodyPr/>
        <a:lstStyle/>
        <a:p>
          <a:endParaRPr lang="en-GB"/>
        </a:p>
      </dgm:t>
    </dgm:pt>
    <dgm:pt modelId="{8216388F-8D1C-F544-82AA-EE0431B5DA35}">
      <dgm:prSet/>
      <dgm:spPr/>
      <dgm:t>
        <a:bodyPr/>
        <a:lstStyle/>
        <a:p>
          <a:r>
            <a:rPr lang="en-GB" dirty="0"/>
            <a:t>Significance</a:t>
          </a:r>
        </a:p>
      </dgm:t>
    </dgm:pt>
    <dgm:pt modelId="{48A6BE0B-2CA4-9842-8EBF-EE8AF8AA18A9}" type="parTrans" cxnId="{5DEAD865-B06E-A44F-B3D9-02F7BC270BA4}">
      <dgm:prSet/>
      <dgm:spPr/>
      <dgm:t>
        <a:bodyPr/>
        <a:lstStyle/>
        <a:p>
          <a:endParaRPr lang="en-GB"/>
        </a:p>
      </dgm:t>
    </dgm:pt>
    <dgm:pt modelId="{50ABE812-DA2C-7C49-8C63-13121F2F3D50}" type="sibTrans" cxnId="{5DEAD865-B06E-A44F-B3D9-02F7BC270BA4}">
      <dgm:prSet/>
      <dgm:spPr/>
      <dgm:t>
        <a:bodyPr/>
        <a:lstStyle/>
        <a:p>
          <a:endParaRPr lang="en-GB"/>
        </a:p>
      </dgm:t>
    </dgm:pt>
    <dgm:pt modelId="{0F4BEEDC-BDE2-7B4D-AED1-5676FE6598F8}" type="pres">
      <dgm:prSet presAssocID="{2F2A92B4-A197-3248-B266-3770BCE0E9B5}" presName="Name0" presStyleCnt="0">
        <dgm:presLayoutVars>
          <dgm:dir/>
          <dgm:animLvl val="lvl"/>
          <dgm:resizeHandles val="exact"/>
        </dgm:presLayoutVars>
      </dgm:prSet>
      <dgm:spPr/>
    </dgm:pt>
    <dgm:pt modelId="{CD9C47A5-1F0B-7F44-B6E8-43355900F9BE}" type="pres">
      <dgm:prSet presAssocID="{29FAD696-4446-1041-A389-2418D38DAFBD}" presName="Name8" presStyleCnt="0"/>
      <dgm:spPr/>
    </dgm:pt>
    <dgm:pt modelId="{3B0768F5-28B4-1348-83A0-5DEFBD1319FB}" type="pres">
      <dgm:prSet presAssocID="{29FAD696-4446-1041-A389-2418D38DAFBD}" presName="level" presStyleLbl="node1" presStyleIdx="0" presStyleCnt="4">
        <dgm:presLayoutVars>
          <dgm:chMax val="1"/>
          <dgm:bulletEnabled val="1"/>
        </dgm:presLayoutVars>
      </dgm:prSet>
      <dgm:spPr/>
    </dgm:pt>
    <dgm:pt modelId="{12DE5DC8-1FFC-CD45-A5B1-79D37B548650}" type="pres">
      <dgm:prSet presAssocID="{29FAD696-4446-1041-A389-2418D38DAFB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60F3E81-99AB-3F4A-9104-7F7B19953F5E}" type="pres">
      <dgm:prSet presAssocID="{3600F4C1-45E4-C14A-8C10-055BD8337CE6}" presName="Name8" presStyleCnt="0"/>
      <dgm:spPr/>
    </dgm:pt>
    <dgm:pt modelId="{5BFC283A-0E54-D842-A3DF-BB453ED25681}" type="pres">
      <dgm:prSet presAssocID="{3600F4C1-45E4-C14A-8C10-055BD8337CE6}" presName="level" presStyleLbl="node1" presStyleIdx="1" presStyleCnt="4">
        <dgm:presLayoutVars>
          <dgm:chMax val="1"/>
          <dgm:bulletEnabled val="1"/>
        </dgm:presLayoutVars>
      </dgm:prSet>
      <dgm:spPr/>
    </dgm:pt>
    <dgm:pt modelId="{BA54A4DA-09CA-E645-82FC-815BCDB9AE20}" type="pres">
      <dgm:prSet presAssocID="{3600F4C1-45E4-C14A-8C10-055BD8337CE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CF52DED-22FE-FD41-9D54-440D5BBDE972}" type="pres">
      <dgm:prSet presAssocID="{8216388F-8D1C-F544-82AA-EE0431B5DA35}" presName="Name8" presStyleCnt="0"/>
      <dgm:spPr/>
    </dgm:pt>
    <dgm:pt modelId="{B38F1FF6-40F1-0E46-BB96-A52685A2E857}" type="pres">
      <dgm:prSet presAssocID="{8216388F-8D1C-F544-82AA-EE0431B5DA35}" presName="level" presStyleLbl="node1" presStyleIdx="2" presStyleCnt="4">
        <dgm:presLayoutVars>
          <dgm:chMax val="1"/>
          <dgm:bulletEnabled val="1"/>
        </dgm:presLayoutVars>
      </dgm:prSet>
      <dgm:spPr/>
    </dgm:pt>
    <dgm:pt modelId="{90383611-BEA5-4346-A304-F5E4C4607E64}" type="pres">
      <dgm:prSet presAssocID="{8216388F-8D1C-F544-82AA-EE0431B5DA3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5A4B49C-0243-4D41-B841-466479394C3D}" type="pres">
      <dgm:prSet presAssocID="{51D248E6-587C-6C4F-96DF-1536F0FBE7B9}" presName="Name8" presStyleCnt="0"/>
      <dgm:spPr/>
    </dgm:pt>
    <dgm:pt modelId="{C52A7D5B-23F5-D149-B617-41893DDE09A8}" type="pres">
      <dgm:prSet presAssocID="{51D248E6-587C-6C4F-96DF-1536F0FBE7B9}" presName="level" presStyleLbl="node1" presStyleIdx="3" presStyleCnt="4">
        <dgm:presLayoutVars>
          <dgm:chMax val="1"/>
          <dgm:bulletEnabled val="1"/>
        </dgm:presLayoutVars>
      </dgm:prSet>
      <dgm:spPr/>
    </dgm:pt>
    <dgm:pt modelId="{FB1CF93E-4A04-F84E-8B30-FB3F35079AC2}" type="pres">
      <dgm:prSet presAssocID="{51D248E6-587C-6C4F-96DF-1536F0FBE7B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932EF22-C76F-7644-A61F-C41C5CB42263}" type="presOf" srcId="{29FAD696-4446-1041-A389-2418D38DAFBD}" destId="{12DE5DC8-1FFC-CD45-A5B1-79D37B548650}" srcOrd="1" destOrd="0" presId="urn:microsoft.com/office/officeart/2005/8/layout/pyramid1"/>
    <dgm:cxn modelId="{E0FCFD5D-F1F0-E244-9F3B-362516053C40}" srcId="{2F2A92B4-A197-3248-B266-3770BCE0E9B5}" destId="{3600F4C1-45E4-C14A-8C10-055BD8337CE6}" srcOrd="1" destOrd="0" parTransId="{2B0A1999-AA51-C342-BBB0-2A3D9435CCDB}" sibTransId="{D736D202-AAF6-9643-8244-48189B4D9B62}"/>
    <dgm:cxn modelId="{4F538863-9834-7443-ADD3-50D04F8E9410}" type="presOf" srcId="{51D248E6-587C-6C4F-96DF-1536F0FBE7B9}" destId="{C52A7D5B-23F5-D149-B617-41893DDE09A8}" srcOrd="0" destOrd="0" presId="urn:microsoft.com/office/officeart/2005/8/layout/pyramid1"/>
    <dgm:cxn modelId="{5DEAD865-B06E-A44F-B3D9-02F7BC270BA4}" srcId="{2F2A92B4-A197-3248-B266-3770BCE0E9B5}" destId="{8216388F-8D1C-F544-82AA-EE0431B5DA35}" srcOrd="2" destOrd="0" parTransId="{48A6BE0B-2CA4-9842-8EBF-EE8AF8AA18A9}" sibTransId="{50ABE812-DA2C-7C49-8C63-13121F2F3D50}"/>
    <dgm:cxn modelId="{FB89F665-C1AB-014D-A2B7-C4CED17A4038}" srcId="{2F2A92B4-A197-3248-B266-3770BCE0E9B5}" destId="{51D248E6-587C-6C4F-96DF-1536F0FBE7B9}" srcOrd="3" destOrd="0" parTransId="{92B2354D-1570-C84E-BA04-C50AE075A6B7}" sibTransId="{535AF6C0-11C2-A949-A3DE-8E8EC63E444B}"/>
    <dgm:cxn modelId="{84D84469-E7D6-174B-83C7-E3E0E7FC0FCC}" type="presOf" srcId="{3600F4C1-45E4-C14A-8C10-055BD8337CE6}" destId="{5BFC283A-0E54-D842-A3DF-BB453ED25681}" srcOrd="0" destOrd="0" presId="urn:microsoft.com/office/officeart/2005/8/layout/pyramid1"/>
    <dgm:cxn modelId="{AD53EC84-5B1C-CC4B-B278-670DB51553B7}" type="presOf" srcId="{8216388F-8D1C-F544-82AA-EE0431B5DA35}" destId="{90383611-BEA5-4346-A304-F5E4C4607E64}" srcOrd="1" destOrd="0" presId="urn:microsoft.com/office/officeart/2005/8/layout/pyramid1"/>
    <dgm:cxn modelId="{B4C44B99-A8BA-DA4F-9257-929C059FADFC}" type="presOf" srcId="{29FAD696-4446-1041-A389-2418D38DAFBD}" destId="{3B0768F5-28B4-1348-83A0-5DEFBD1319FB}" srcOrd="0" destOrd="0" presId="urn:microsoft.com/office/officeart/2005/8/layout/pyramid1"/>
    <dgm:cxn modelId="{53EC4CAD-415E-B94E-AF23-B6822736548F}" type="presOf" srcId="{51D248E6-587C-6C4F-96DF-1536F0FBE7B9}" destId="{FB1CF93E-4A04-F84E-8B30-FB3F35079AC2}" srcOrd="1" destOrd="0" presId="urn:microsoft.com/office/officeart/2005/8/layout/pyramid1"/>
    <dgm:cxn modelId="{970CC9B8-69A6-7D40-928E-064F3371B2AD}" type="presOf" srcId="{8216388F-8D1C-F544-82AA-EE0431B5DA35}" destId="{B38F1FF6-40F1-0E46-BB96-A52685A2E857}" srcOrd="0" destOrd="0" presId="urn:microsoft.com/office/officeart/2005/8/layout/pyramid1"/>
    <dgm:cxn modelId="{4DF803C4-6F77-D44B-9C9D-B551AD6C0550}" srcId="{2F2A92B4-A197-3248-B266-3770BCE0E9B5}" destId="{29FAD696-4446-1041-A389-2418D38DAFBD}" srcOrd="0" destOrd="0" parTransId="{5021979B-EDEA-FE44-A4CA-861C9E9A2E8D}" sibTransId="{2874F19A-47CA-B944-A654-E5C43996EA91}"/>
    <dgm:cxn modelId="{BEDBE3E0-3547-1941-BB72-1906603A1D7F}" type="presOf" srcId="{3600F4C1-45E4-C14A-8C10-055BD8337CE6}" destId="{BA54A4DA-09CA-E645-82FC-815BCDB9AE20}" srcOrd="1" destOrd="0" presId="urn:microsoft.com/office/officeart/2005/8/layout/pyramid1"/>
    <dgm:cxn modelId="{E56DC7E9-51EC-FD4A-AF9F-A4D8E86498D7}" type="presOf" srcId="{2F2A92B4-A197-3248-B266-3770BCE0E9B5}" destId="{0F4BEEDC-BDE2-7B4D-AED1-5676FE6598F8}" srcOrd="0" destOrd="0" presId="urn:microsoft.com/office/officeart/2005/8/layout/pyramid1"/>
    <dgm:cxn modelId="{8E523188-8EC7-324A-B0EA-A1E0B8A1EB0B}" type="presParOf" srcId="{0F4BEEDC-BDE2-7B4D-AED1-5676FE6598F8}" destId="{CD9C47A5-1F0B-7F44-B6E8-43355900F9BE}" srcOrd="0" destOrd="0" presId="urn:microsoft.com/office/officeart/2005/8/layout/pyramid1"/>
    <dgm:cxn modelId="{AE0B7389-1268-354D-8B3D-A4AEACECBE23}" type="presParOf" srcId="{CD9C47A5-1F0B-7F44-B6E8-43355900F9BE}" destId="{3B0768F5-28B4-1348-83A0-5DEFBD1319FB}" srcOrd="0" destOrd="0" presId="urn:microsoft.com/office/officeart/2005/8/layout/pyramid1"/>
    <dgm:cxn modelId="{320922F4-8319-3840-8613-90599EFE3043}" type="presParOf" srcId="{CD9C47A5-1F0B-7F44-B6E8-43355900F9BE}" destId="{12DE5DC8-1FFC-CD45-A5B1-79D37B548650}" srcOrd="1" destOrd="0" presId="urn:microsoft.com/office/officeart/2005/8/layout/pyramid1"/>
    <dgm:cxn modelId="{0D254F5B-5EDF-9943-8390-DE7A7DEB4415}" type="presParOf" srcId="{0F4BEEDC-BDE2-7B4D-AED1-5676FE6598F8}" destId="{960F3E81-99AB-3F4A-9104-7F7B19953F5E}" srcOrd="1" destOrd="0" presId="urn:microsoft.com/office/officeart/2005/8/layout/pyramid1"/>
    <dgm:cxn modelId="{DD0926CA-E503-794A-8FFB-455DD53AFA73}" type="presParOf" srcId="{960F3E81-99AB-3F4A-9104-7F7B19953F5E}" destId="{5BFC283A-0E54-D842-A3DF-BB453ED25681}" srcOrd="0" destOrd="0" presId="urn:microsoft.com/office/officeart/2005/8/layout/pyramid1"/>
    <dgm:cxn modelId="{1120CFAE-6574-5F45-B7D0-54B30F010D25}" type="presParOf" srcId="{960F3E81-99AB-3F4A-9104-7F7B19953F5E}" destId="{BA54A4DA-09CA-E645-82FC-815BCDB9AE20}" srcOrd="1" destOrd="0" presId="urn:microsoft.com/office/officeart/2005/8/layout/pyramid1"/>
    <dgm:cxn modelId="{D359AE6F-E26B-A340-B155-D4709E3322EF}" type="presParOf" srcId="{0F4BEEDC-BDE2-7B4D-AED1-5676FE6598F8}" destId="{7CF52DED-22FE-FD41-9D54-440D5BBDE972}" srcOrd="2" destOrd="0" presId="urn:microsoft.com/office/officeart/2005/8/layout/pyramid1"/>
    <dgm:cxn modelId="{851826C6-9729-514E-9A42-0B626E1E1503}" type="presParOf" srcId="{7CF52DED-22FE-FD41-9D54-440D5BBDE972}" destId="{B38F1FF6-40F1-0E46-BB96-A52685A2E857}" srcOrd="0" destOrd="0" presId="urn:microsoft.com/office/officeart/2005/8/layout/pyramid1"/>
    <dgm:cxn modelId="{28FE07FA-9393-E146-8003-12CAACF93360}" type="presParOf" srcId="{7CF52DED-22FE-FD41-9D54-440D5BBDE972}" destId="{90383611-BEA5-4346-A304-F5E4C4607E64}" srcOrd="1" destOrd="0" presId="urn:microsoft.com/office/officeart/2005/8/layout/pyramid1"/>
    <dgm:cxn modelId="{15584045-5736-8A45-8D7D-A75373499C35}" type="presParOf" srcId="{0F4BEEDC-BDE2-7B4D-AED1-5676FE6598F8}" destId="{D5A4B49C-0243-4D41-B841-466479394C3D}" srcOrd="3" destOrd="0" presId="urn:microsoft.com/office/officeart/2005/8/layout/pyramid1"/>
    <dgm:cxn modelId="{7B10BA26-6220-2D46-A679-0DCA7CBEFC02}" type="presParOf" srcId="{D5A4B49C-0243-4D41-B841-466479394C3D}" destId="{C52A7D5B-23F5-D149-B617-41893DDE09A8}" srcOrd="0" destOrd="0" presId="urn:microsoft.com/office/officeart/2005/8/layout/pyramid1"/>
    <dgm:cxn modelId="{335D34B9-5D8F-FC40-A929-34CC725866E1}" type="presParOf" srcId="{D5A4B49C-0243-4D41-B841-466479394C3D}" destId="{FB1CF93E-4A04-F84E-8B30-FB3F35079AC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768F5-28B4-1348-83A0-5DEFBD1319FB}">
      <dsp:nvSpPr>
        <dsp:cNvPr id="0" name=""/>
        <dsp:cNvSpPr/>
      </dsp:nvSpPr>
      <dsp:spPr>
        <a:xfrm>
          <a:off x="3370881" y="0"/>
          <a:ext cx="2247254" cy="1413305"/>
        </a:xfrm>
        <a:prstGeom prst="trapezoid">
          <a:avLst>
            <a:gd name="adj" fmla="val 7950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Thesis statement</a:t>
          </a:r>
        </a:p>
      </dsp:txBody>
      <dsp:txXfrm>
        <a:off x="3370881" y="0"/>
        <a:ext cx="2247254" cy="1413305"/>
      </dsp:txXfrm>
    </dsp:sp>
    <dsp:sp modelId="{5BFC283A-0E54-D842-A3DF-BB453ED25681}">
      <dsp:nvSpPr>
        <dsp:cNvPr id="0" name=""/>
        <dsp:cNvSpPr/>
      </dsp:nvSpPr>
      <dsp:spPr>
        <a:xfrm>
          <a:off x="2247254" y="1413305"/>
          <a:ext cx="4494508" cy="1413305"/>
        </a:xfrm>
        <a:prstGeom prst="trapezoid">
          <a:avLst>
            <a:gd name="adj" fmla="val 7950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Topic sentences, stats/facts/etc</a:t>
          </a:r>
        </a:p>
      </dsp:txBody>
      <dsp:txXfrm>
        <a:off x="3033793" y="1413305"/>
        <a:ext cx="2921430" cy="1413305"/>
      </dsp:txXfrm>
    </dsp:sp>
    <dsp:sp modelId="{B38F1FF6-40F1-0E46-BB96-A52685A2E857}">
      <dsp:nvSpPr>
        <dsp:cNvPr id="0" name=""/>
        <dsp:cNvSpPr/>
      </dsp:nvSpPr>
      <dsp:spPr>
        <a:xfrm>
          <a:off x="1123627" y="2826611"/>
          <a:ext cx="6741762" cy="1413305"/>
        </a:xfrm>
        <a:prstGeom prst="trapezoid">
          <a:avLst>
            <a:gd name="adj" fmla="val 7950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Significance</a:t>
          </a:r>
        </a:p>
      </dsp:txBody>
      <dsp:txXfrm>
        <a:off x="2303435" y="2826611"/>
        <a:ext cx="4382145" cy="1413305"/>
      </dsp:txXfrm>
    </dsp:sp>
    <dsp:sp modelId="{C52A7D5B-23F5-D149-B617-41893DDE09A8}">
      <dsp:nvSpPr>
        <dsp:cNvPr id="0" name=""/>
        <dsp:cNvSpPr/>
      </dsp:nvSpPr>
      <dsp:spPr>
        <a:xfrm>
          <a:off x="0" y="4239916"/>
          <a:ext cx="8989017" cy="1413305"/>
        </a:xfrm>
        <a:prstGeom prst="trapezoid">
          <a:avLst>
            <a:gd name="adj" fmla="val 7950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Plan of action/Broaden</a:t>
          </a:r>
        </a:p>
      </dsp:txBody>
      <dsp:txXfrm>
        <a:off x="1573077" y="4239916"/>
        <a:ext cx="5842861" cy="1413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C6BF-855C-1F4B-8DBD-06C607AD78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2809-CFA6-4740-90F9-9C01B81C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0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9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3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47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83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5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6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3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8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039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1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89000" y="1054102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89000" y="2392366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0599A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1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4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+M_04180_UnveilingMatPage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180_UnveilingMatPages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78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927100" y="774700"/>
            <a:ext cx="4127500" cy="261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395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60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6040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9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73400" y="858838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073400" y="2197102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17DD-F9B5-9A48-912A-6B49BC37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Endings</a:t>
            </a:r>
          </a:p>
        </p:txBody>
      </p:sp>
    </p:spTree>
    <p:extLst>
      <p:ext uri="{BB962C8B-B14F-4D97-AF65-F5344CB8AC3E}">
        <p14:creationId xmlns:p14="http://schemas.microsoft.com/office/powerpoint/2010/main" val="189014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E718-8830-364F-949B-D8D66F26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5592-8366-1942-AAAF-F75C2C106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Don’t leave your conclusion until 5 minutes to the deadline</a:t>
            </a:r>
          </a:p>
          <a:p>
            <a:r>
              <a:rPr lang="en-US" dirty="0"/>
              <a:t> Use quotations, but do not end with a quotation</a:t>
            </a:r>
          </a:p>
          <a:p>
            <a:r>
              <a:rPr lang="en-US" dirty="0"/>
              <a:t> Use fresh language or a fresh approach (“imagine a world…”) to summarize your essay</a:t>
            </a:r>
          </a:p>
        </p:txBody>
      </p:sp>
    </p:spTree>
    <p:extLst>
      <p:ext uri="{BB962C8B-B14F-4D97-AF65-F5344CB8AC3E}">
        <p14:creationId xmlns:p14="http://schemas.microsoft.com/office/powerpoint/2010/main" val="324517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F4B7-557E-6A44-814E-D8C32B62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72D41-D98C-224F-AD21-6F0384F31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Good vs. Bad conclusions</a:t>
            </a:r>
          </a:p>
          <a:p>
            <a:r>
              <a:rPr lang="en-US" dirty="0"/>
              <a:t> Conclusion revision exercise</a:t>
            </a:r>
          </a:p>
          <a:p>
            <a:r>
              <a:rPr lang="en-US" dirty="0"/>
              <a:t> Research essay conclusions</a:t>
            </a:r>
          </a:p>
        </p:txBody>
      </p:sp>
    </p:spTree>
    <p:extLst>
      <p:ext uri="{BB962C8B-B14F-4D97-AF65-F5344CB8AC3E}">
        <p14:creationId xmlns:p14="http://schemas.microsoft.com/office/powerpoint/2010/main" val="301470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3563-B2F2-F443-A8EC-BC748BB2E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be in a conclusion?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2CEF6-DD72-9D43-A77D-BD409FA7D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conclusion is more than just a summary of your main points!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Length of conclusion depends on the complexity of your argument and length of essay.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Provides a summary in fresh language, reflects on the significance of your argument, and leaves your reader with a new concept to ponder.</a:t>
            </a:r>
          </a:p>
        </p:txBody>
      </p:sp>
    </p:spTree>
    <p:extLst>
      <p:ext uri="{BB962C8B-B14F-4D97-AF65-F5344CB8AC3E}">
        <p14:creationId xmlns:p14="http://schemas.microsoft.com/office/powerpoint/2010/main" val="2807448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9C84-00D7-284A-B3D0-5DB002E1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bad conclusion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F5209-B831-6744-BBCF-ADEFD7292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Introduces a new argument</a:t>
            </a:r>
          </a:p>
          <a:p>
            <a:r>
              <a:rPr lang="en-US" dirty="0"/>
              <a:t> Does not effectively summarize the essay, or does not use fresh language to do so.</a:t>
            </a:r>
          </a:p>
          <a:p>
            <a:r>
              <a:rPr lang="en-US" dirty="0"/>
              <a:t> Does not reflect on the significance of your argument.</a:t>
            </a:r>
          </a:p>
          <a:p>
            <a:r>
              <a:rPr lang="en-US" dirty="0"/>
              <a:t> Ends with a quotation.</a:t>
            </a:r>
          </a:p>
          <a:p>
            <a:r>
              <a:rPr lang="en-US" dirty="0"/>
              <a:t> Restates the assignment.</a:t>
            </a:r>
          </a:p>
        </p:txBody>
      </p:sp>
    </p:spTree>
    <p:extLst>
      <p:ext uri="{BB962C8B-B14F-4D97-AF65-F5344CB8AC3E}">
        <p14:creationId xmlns:p14="http://schemas.microsoft.com/office/powerpoint/2010/main" val="1537425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4A7D5-C644-7545-99BF-80A284D7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good conclusion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DD8A-08C4-3646-8AE0-77202E8A9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Effectively summarizes essay with fresh language</a:t>
            </a:r>
          </a:p>
          <a:p>
            <a:r>
              <a:rPr lang="en-US" dirty="0"/>
              <a:t> Reflects on significance of argument</a:t>
            </a:r>
          </a:p>
          <a:p>
            <a:r>
              <a:rPr lang="en-US" dirty="0"/>
              <a:t> Can include a relevant quotation, statistic, or fact (“imagine a world where…”)</a:t>
            </a:r>
          </a:p>
          <a:p>
            <a:r>
              <a:rPr lang="en-US" dirty="0"/>
              <a:t> Can provide a course of action</a:t>
            </a:r>
          </a:p>
        </p:txBody>
      </p:sp>
    </p:spTree>
    <p:extLst>
      <p:ext uri="{BB962C8B-B14F-4D97-AF65-F5344CB8AC3E}">
        <p14:creationId xmlns:p14="http://schemas.microsoft.com/office/powerpoint/2010/main" val="162416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EF4F-F6F9-9745-AAE4-7FB660F5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5DFB-9303-F942-BC7E-89AD886C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small groups, read through the introduction in the “Conclusion Exercise” document.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this conclusion do well? What does it do poorly?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Revise your paragraph so that it is more effective.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2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1EA7-F773-3E47-B50B-EACAA037B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successful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94ECF-AC43-AB4A-AEFA-FAD6D9924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Do a reverse introduction – start specific and broaden out at the end</a:t>
            </a:r>
          </a:p>
          <a:p>
            <a:r>
              <a:rPr lang="en-US" dirty="0"/>
              <a:t> ICE – introduce, cite, and explain your quotations</a:t>
            </a:r>
          </a:p>
          <a:p>
            <a:r>
              <a:rPr lang="en-US" dirty="0"/>
              <a:t> Try creating a visual for your reader</a:t>
            </a:r>
          </a:p>
          <a:p>
            <a:r>
              <a:rPr lang="en-US" dirty="0"/>
              <a:t> Indicate next steps or a course of action</a:t>
            </a:r>
          </a:p>
          <a:p>
            <a:r>
              <a:rPr lang="en-US" dirty="0"/>
              <a:t> Make sure you have enough time to write it!</a:t>
            </a:r>
          </a:p>
        </p:txBody>
      </p:sp>
    </p:spTree>
    <p:extLst>
      <p:ext uri="{BB962C8B-B14F-4D97-AF65-F5344CB8AC3E}">
        <p14:creationId xmlns:p14="http://schemas.microsoft.com/office/powerpoint/2010/main" val="924507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41A4C3-D50E-FB49-8B5B-01070966F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577504"/>
              </p:ext>
            </p:extLst>
          </p:nvPr>
        </p:nvGraphicFramePr>
        <p:xfrm>
          <a:off x="154983" y="201479"/>
          <a:ext cx="8989017" cy="5653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838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53E9-B5D3-DA48-9F75-26881C9E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Essay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049F3-7B08-7144-A22B-D557036D2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Turn now to your own essay and do any of the following:</a:t>
            </a:r>
          </a:p>
          <a:p>
            <a:r>
              <a:rPr lang="en-US" dirty="0"/>
              <a:t> Outline your conclusion paragraph</a:t>
            </a:r>
          </a:p>
          <a:p>
            <a:r>
              <a:rPr lang="en-US" dirty="0"/>
              <a:t> Do a writing pomodoro, focusing on your conclusion.</a:t>
            </a:r>
          </a:p>
          <a:p>
            <a:r>
              <a:rPr lang="en-US" dirty="0"/>
              <a:t> Revise your conclusion according to what you’ve learned today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69351"/>
      </p:ext>
    </p:extLst>
  </p:cSld>
  <p:clrMapOvr>
    <a:masterClrMapping/>
  </p:clrMapOvr>
</p:sld>
</file>

<file path=ppt/theme/theme1.xml><?xml version="1.0" encoding="utf-8"?>
<a:theme xmlns:a="http://schemas.openxmlformats.org/drawingml/2006/main" name="UVic Edge titl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BFC73727-9F21-1749-A563-B11871665D3C}"/>
    </a:ext>
  </a:extLst>
</a:theme>
</file>

<file path=ppt/theme/theme10.xml><?xml version="1.0" encoding="utf-8"?>
<a:theme xmlns:a="http://schemas.openxmlformats.org/drawingml/2006/main" name="UVic Edge content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508DDA9-3FD9-7E4A-AC91-413704A672B1}"/>
    </a:ext>
  </a:extLst>
</a:theme>
</file>

<file path=ppt/theme/theme11.xml><?xml version="1.0" encoding="utf-8"?>
<a:theme xmlns:a="http://schemas.openxmlformats.org/drawingml/2006/main" name="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F1B60B8-BF0E-B04C-AA62-2E62A7E7F028}"/>
    </a:ext>
  </a:extLst>
</a:theme>
</file>

<file path=ppt/theme/theme12.xml><?xml version="1.0" encoding="utf-8"?>
<a:theme xmlns:a="http://schemas.openxmlformats.org/drawingml/2006/main" name="UVic Edge content 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30B39C16-F00C-2145-A72E-046E1C4373EA}"/>
    </a:ext>
  </a:extLst>
</a:theme>
</file>

<file path=ppt/theme/theme13.xml><?xml version="1.0" encoding="utf-8"?>
<a:theme xmlns:a="http://schemas.openxmlformats.org/drawingml/2006/main" name="UVic Edge content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7698EDC-330D-FA41-8B1D-E45D111F8396}"/>
    </a:ext>
  </a:extLst>
</a:theme>
</file>

<file path=ppt/theme/theme14.xml><?xml version="1.0" encoding="utf-8"?>
<a:theme xmlns:a="http://schemas.openxmlformats.org/drawingml/2006/main" name="UVic Edge content 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CA78E90-F553-F246-A197-66E578B56BD3}"/>
    </a:ext>
  </a:extLst>
</a:theme>
</file>

<file path=ppt/theme/theme15.xml><?xml version="1.0" encoding="utf-8"?>
<a:theme xmlns:a="http://schemas.openxmlformats.org/drawingml/2006/main" name="UVic Edge content 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26968D2-9799-0F4F-8EDD-09E0B6185987}"/>
    </a:ext>
  </a:extLst>
</a:theme>
</file>

<file path=ppt/theme/theme16.xml><?xml version="1.0" encoding="utf-8"?>
<a:theme xmlns:a="http://schemas.openxmlformats.org/drawingml/2006/main" name="UVic Edge content 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018B42D-EF32-624F-817D-EB3362D3C155}"/>
    </a:ext>
  </a:extLst>
</a:theme>
</file>

<file path=ppt/theme/theme1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2AE6E057-F16C-A84F-A180-6D56667EDBB8}"/>
    </a:ext>
  </a:extLst>
</a:theme>
</file>

<file path=ppt/theme/theme1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B86F86C-84C5-9544-BD83-8C706D7C5472}"/>
    </a:ext>
  </a:extLst>
</a:theme>
</file>

<file path=ppt/theme/theme1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81321F4-F37F-6D4D-A613-BACFDC818FB4}"/>
    </a:ext>
  </a:extLst>
</a:theme>
</file>

<file path=ppt/theme/theme2.xml><?xml version="1.0" encoding="utf-8"?>
<a:theme xmlns:a="http://schemas.openxmlformats.org/drawingml/2006/main" name="UVic Edge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D6F4428-5E3D-D44B-B4F9-104A6C435B9F}"/>
    </a:ext>
  </a:extLst>
</a:theme>
</file>

<file path=ppt/theme/theme2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80F4506-9599-2541-8FB0-511DF4FB052D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ic Edge titl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BD36921-B469-4449-9992-FB031A203E46}"/>
    </a:ext>
  </a:extLst>
</a:theme>
</file>

<file path=ppt/theme/theme4.xml><?xml version="1.0" encoding="utf-8"?>
<a:theme xmlns:a="http://schemas.openxmlformats.org/drawingml/2006/main" name="UVic Edge titl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B2CA609-AE6C-F64C-94B8-6EDA0179A33D}"/>
    </a:ext>
  </a:extLst>
</a:theme>
</file>

<file path=ppt/theme/theme5.xml><?xml version="1.0" encoding="utf-8"?>
<a:theme xmlns:a="http://schemas.openxmlformats.org/drawingml/2006/main" name="UVic Edge title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F4E8515C-2510-854B-8CA2-E4A2CFED1FC6}"/>
    </a:ext>
  </a:extLst>
</a:theme>
</file>

<file path=ppt/theme/theme6.xml><?xml version="1.0" encoding="utf-8"?>
<a:theme xmlns:a="http://schemas.openxmlformats.org/drawingml/2006/main" name="UVic Edge conten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C411CD0-199A-CF4D-AC85-6F2CB0FF882B}"/>
    </a:ext>
  </a:extLst>
</a:theme>
</file>

<file path=ppt/theme/theme7.xml><?xml version="1.0" encoding="utf-8"?>
<a:theme xmlns:a="http://schemas.openxmlformats.org/drawingml/2006/main" name="UVic Edge content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0316FB1-73BF-A542-A6F4-CB0AE3905367}"/>
    </a:ext>
  </a:extLst>
</a:theme>
</file>

<file path=ppt/theme/theme8.xml><?xml version="1.0" encoding="utf-8"?>
<a:theme xmlns:a="http://schemas.openxmlformats.org/drawingml/2006/main" name="UVic Edge content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6D6410F8-59F2-4240-AB9B-1F44B1C2AAD9}"/>
    </a:ext>
  </a:extLst>
</a:theme>
</file>

<file path=ppt/theme/theme9.xml><?xml version="1.0" encoding="utf-8"?>
<a:theme xmlns:a="http://schemas.openxmlformats.org/drawingml/2006/main" name="UVic Edge content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458B046-4B19-4C43-8EB9-459A68BB97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UVic Edge title 1</Template>
  <TotalTime>32</TotalTime>
  <Words>371</Words>
  <Application>Microsoft Macintosh PowerPoint</Application>
  <PresentationFormat>On-screen Show (4:3)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10</vt:i4>
      </vt:variant>
    </vt:vector>
  </HeadingPairs>
  <TitlesOfParts>
    <vt:vector size="32" baseType="lpstr">
      <vt:lpstr>Arial</vt:lpstr>
      <vt:lpstr>Calibri</vt:lpstr>
      <vt:lpstr>UVic Edge title 1</vt:lpstr>
      <vt:lpstr>UVic Edge title 2</vt:lpstr>
      <vt:lpstr>UVic Edge title 3</vt:lpstr>
      <vt:lpstr>UVic Edge title 4</vt:lpstr>
      <vt:lpstr>UVic Edge title 5</vt:lpstr>
      <vt:lpstr>UVic Edge content 1</vt:lpstr>
      <vt:lpstr>UVic Edge content 2</vt:lpstr>
      <vt:lpstr>UVic Edge content 3</vt:lpstr>
      <vt:lpstr>UVic Edge content 4</vt:lpstr>
      <vt:lpstr>UVic Edge content 5</vt:lpstr>
      <vt:lpstr>UVic Edge content 6</vt:lpstr>
      <vt:lpstr>UVic Edge content 7</vt:lpstr>
      <vt:lpstr>UVic Edge content 8</vt:lpstr>
      <vt:lpstr>UVic Edge content 9</vt:lpstr>
      <vt:lpstr>UVic Edge content 10</vt:lpstr>
      <vt:lpstr>UVic Edge content 11</vt:lpstr>
      <vt:lpstr>Custom Design</vt:lpstr>
      <vt:lpstr>1_Custom Design</vt:lpstr>
      <vt:lpstr>2_Custom Design</vt:lpstr>
      <vt:lpstr>3_Custom Design</vt:lpstr>
      <vt:lpstr>Endings</vt:lpstr>
      <vt:lpstr>Overview</vt:lpstr>
      <vt:lpstr>What should be in a conclusion?</vt:lpstr>
      <vt:lpstr>What does a bad conclusion look like?</vt:lpstr>
      <vt:lpstr>What does a good conclusion look like?</vt:lpstr>
      <vt:lpstr>Conclusion Exercise</vt:lpstr>
      <vt:lpstr>Tips for successful conclusions</vt:lpstr>
      <vt:lpstr>PowerPoint Presentation</vt:lpstr>
      <vt:lpstr>Research Essay Conclusions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Endings</dc:title>
  <dc:creator>Katherine Skipsey</dc:creator>
  <cp:lastModifiedBy>Katherine Skipsey</cp:lastModifiedBy>
  <cp:revision>5</cp:revision>
  <dcterms:created xsi:type="dcterms:W3CDTF">2021-10-25T23:56:58Z</dcterms:created>
  <dcterms:modified xsi:type="dcterms:W3CDTF">2021-11-01T19:21:22Z</dcterms:modified>
</cp:coreProperties>
</file>